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  <p:sldMasterId id="2147483676" r:id="rId3"/>
    <p:sldMasterId id="2147483678" r:id="rId4"/>
  </p:sldMasterIdLst>
  <p:sldIdLst>
    <p:sldId id="263" r:id="rId5"/>
    <p:sldId id="271" r:id="rId6"/>
    <p:sldId id="270" r:id="rId7"/>
    <p:sldId id="264" r:id="rId8"/>
    <p:sldId id="266" r:id="rId9"/>
    <p:sldId id="265" r:id="rId10"/>
    <p:sldId id="268" r:id="rId11"/>
    <p:sldId id="272" r:id="rId12"/>
    <p:sldId id="274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FF"/>
    <a:srgbClr val="0000FF"/>
    <a:srgbClr val="CC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39FF6-28A0-4467-AF99-73FDDADB2AD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311640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39FF6-28A0-4467-AF99-73FDDADB2AD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660277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39FF6-28A0-4467-AF99-73FDDADB2AD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7335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7CE2D-0FA1-47A0-BE3B-36301116A5D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02568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7AA2BE-E80A-4A2E-809F-A35485455FA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47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7AA2BE-E80A-4A2E-809F-A35485455FA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43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7AA2BE-E80A-4A2E-809F-A35485455FA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57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7AA2BE-E80A-4A2E-809F-A35485455FA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7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0000FF">
                <a:gamma/>
                <a:tint val="34902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916113"/>
            <a:ext cx="8229600" cy="3119713"/>
          </a:xfrm>
          <a:solidFill>
            <a:srgbClr val="CC0000"/>
          </a:solidFill>
        </p:spPr>
        <p:txBody>
          <a:bodyPr/>
          <a:lstStyle/>
          <a:p>
            <a:pPr marL="0" indent="0" algn="ctr">
              <a:buNone/>
            </a:pPr>
            <a:r>
              <a:rPr lang="en-US" altLang="en-US" sz="8000" dirty="0">
                <a:solidFill>
                  <a:schemeClr val="bg1"/>
                </a:solidFill>
              </a:rPr>
              <a:t>Power</a:t>
            </a:r>
          </a:p>
          <a:p>
            <a:pPr marL="0" indent="0" algn="ctr">
              <a:buNone/>
            </a:pPr>
            <a:r>
              <a:rPr lang="en-US" altLang="en-US" sz="8000" dirty="0">
                <a:solidFill>
                  <a:schemeClr val="bg1"/>
                </a:solidFill>
              </a:rPr>
              <a:t>14-1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FF"/>
            </a:gs>
            <a:gs pos="100000">
              <a:srgbClr val="0000FF">
                <a:gamma/>
                <a:tint val="34902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42BCB-775F-47DE-83CF-F9B1AA7463A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Big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C610-8451-4ADE-B584-549899B6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Power is the rate at which work is done.</a:t>
            </a:r>
          </a:p>
          <a:p>
            <a:endParaRPr lang="en-US" sz="1800" dirty="0"/>
          </a:p>
          <a:p>
            <a:r>
              <a:rPr lang="en-US" sz="3600" dirty="0"/>
              <a:t>2 ways to increase power are:</a:t>
            </a:r>
          </a:p>
          <a:p>
            <a:pPr lvl="1"/>
            <a:r>
              <a:rPr lang="en-US" sz="3200" dirty="0"/>
              <a:t> increase the amount of work in a given time </a:t>
            </a:r>
          </a:p>
          <a:p>
            <a:pPr lvl="1"/>
            <a:r>
              <a:rPr lang="en-US" sz="3200" dirty="0"/>
              <a:t>given amount of work in less time.</a:t>
            </a:r>
          </a:p>
          <a:p>
            <a:endParaRPr lang="en-US" sz="1800" dirty="0"/>
          </a:p>
          <a:p>
            <a:r>
              <a:rPr lang="en-US" sz="3600" dirty="0"/>
              <a:t>The two factors that affect the power are: </a:t>
            </a:r>
          </a:p>
          <a:p>
            <a:pPr lvl="1"/>
            <a:r>
              <a:rPr lang="en-US" sz="3200" dirty="0"/>
              <a:t> Work </a:t>
            </a:r>
          </a:p>
          <a:p>
            <a:pPr lvl="1"/>
            <a:r>
              <a:rPr lang="en-US" sz="3200" dirty="0"/>
              <a:t> Time</a:t>
            </a:r>
          </a:p>
        </p:txBody>
      </p:sp>
    </p:spTree>
    <p:extLst>
      <p:ext uri="{BB962C8B-B14F-4D97-AF65-F5344CB8AC3E}">
        <p14:creationId xmlns:p14="http://schemas.microsoft.com/office/powerpoint/2010/main" val="30092722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FF"/>
            </a:gs>
            <a:gs pos="100000">
              <a:srgbClr val="0000FF">
                <a:gamma/>
                <a:tint val="34902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42BCB-775F-47DE-83CF-F9B1AA7463A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Lesson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C610-8451-4ADE-B584-549899B6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 can describe the factors that affect power.</a:t>
            </a:r>
          </a:p>
          <a:p>
            <a:r>
              <a:rPr lang="en-US" sz="3600" dirty="0"/>
              <a:t>I can explain ways to increase or decrease power.</a:t>
            </a:r>
          </a:p>
          <a:p>
            <a:r>
              <a:rPr lang="en-US" sz="3600" dirty="0"/>
              <a:t>I can describe how work and power are related.</a:t>
            </a:r>
          </a:p>
        </p:txBody>
      </p:sp>
    </p:spTree>
    <p:extLst>
      <p:ext uri="{BB962C8B-B14F-4D97-AF65-F5344CB8AC3E}">
        <p14:creationId xmlns:p14="http://schemas.microsoft.com/office/powerpoint/2010/main" val="38039204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A6A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9" name="Picture 7" descr="gre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963" y="2565401"/>
            <a:ext cx="3048000" cy="324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0000"/>
          </a:solidFill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  <a:latin typeface="Rockwell Extra Bold" panose="02060903040505020403" pitchFamily="18" charset="0"/>
              </a:rPr>
              <a:t>What is “Power”?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2712" y="1942617"/>
            <a:ext cx="8229600" cy="4525962"/>
          </a:xfrm>
        </p:spPr>
        <p:txBody>
          <a:bodyPr/>
          <a:lstStyle/>
          <a:p>
            <a:r>
              <a:rPr lang="en-US" altLang="en-US" dirty="0"/>
              <a:t>We like to think of Power </a:t>
            </a:r>
          </a:p>
          <a:p>
            <a:pPr>
              <a:buFontTx/>
              <a:buNone/>
            </a:pPr>
            <a:r>
              <a:rPr lang="en-US" altLang="en-US" dirty="0"/>
              <a:t>    as how strong someone is</a:t>
            </a:r>
          </a:p>
          <a:p>
            <a:pPr>
              <a:buFontTx/>
              <a:buNone/>
            </a:pPr>
            <a:endParaRPr lang="en-US" altLang="en-US" dirty="0"/>
          </a:p>
          <a:p>
            <a:r>
              <a:rPr lang="en-US" altLang="en-US" dirty="0"/>
              <a:t>But in science we use </a:t>
            </a:r>
          </a:p>
          <a:p>
            <a:pPr>
              <a:buFontTx/>
              <a:buNone/>
            </a:pPr>
            <a:r>
              <a:rPr lang="en-US" altLang="en-US" dirty="0"/>
              <a:t>    “power” to say </a:t>
            </a:r>
            <a:r>
              <a:rPr lang="en-US" altLang="en-US" u="sng" dirty="0"/>
              <a:t>how long it </a:t>
            </a:r>
          </a:p>
          <a:p>
            <a:pPr>
              <a:buFontTx/>
              <a:buNone/>
            </a:pPr>
            <a:r>
              <a:rPr lang="en-US" altLang="en-US" dirty="0"/>
              <a:t>     </a:t>
            </a:r>
            <a:r>
              <a:rPr lang="en-US" altLang="en-US" u="sng" dirty="0"/>
              <a:t>takes to do a certain </a:t>
            </a:r>
          </a:p>
          <a:p>
            <a:pPr>
              <a:buFontTx/>
              <a:buNone/>
            </a:pPr>
            <a:r>
              <a:rPr lang="en-US" altLang="en-US" dirty="0"/>
              <a:t>     </a:t>
            </a:r>
            <a:r>
              <a:rPr lang="en-US" altLang="en-US" u="sng" dirty="0"/>
              <a:t>amount of work</a:t>
            </a: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7104063" y="1341439"/>
            <a:ext cx="2087562" cy="1184275"/>
          </a:xfrm>
          <a:prstGeom prst="wedgeEllipseCallout">
            <a:avLst>
              <a:gd name="adj1" fmla="val 23157"/>
              <a:gd name="adj2" fmla="val 11434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I am here to pump you sissy's up!</a:t>
            </a:r>
          </a:p>
        </p:txBody>
      </p:sp>
    </p:spTree>
    <p:extLst>
      <p:ext uri="{BB962C8B-B14F-4D97-AF65-F5344CB8AC3E}">
        <p14:creationId xmlns:p14="http://schemas.microsoft.com/office/powerpoint/2010/main" val="413665423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4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4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FF"/>
            </a:gs>
            <a:gs pos="100000">
              <a:srgbClr val="A6A6FF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12" name="Picture 12" descr="MPj040693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6" y="-100013"/>
            <a:ext cx="9540875" cy="695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2" name="Picture 2" descr="730140"/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8" y="2708276"/>
            <a:ext cx="3744912" cy="289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441950" y="3357563"/>
            <a:ext cx="86995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00"/>
                </a:solidFill>
              </a:rPr>
              <a:t>OR</a:t>
            </a:r>
          </a:p>
        </p:txBody>
      </p:sp>
      <p:pic>
        <p:nvPicPr>
          <p:cNvPr id="25606" name="Picture 6" descr="MPj0175364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2781300"/>
            <a:ext cx="36576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079875" y="5681664"/>
            <a:ext cx="6457950" cy="9159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u="sng">
                <a:solidFill>
                  <a:srgbClr val="FFFFFF"/>
                </a:solidFill>
              </a:rPr>
              <a:t>Here’s the point: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u="sng">
                <a:solidFill>
                  <a:srgbClr val="FFFFFF"/>
                </a:solidFill>
              </a:rPr>
              <a:t>Both will get the same work done (cutting all the boards)</a:t>
            </a:r>
            <a:r>
              <a:rPr lang="en-US" altLang="en-US" b="1">
                <a:solidFill>
                  <a:srgbClr val="FFFFFF"/>
                </a:solidFill>
              </a:rPr>
              <a:t>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but one will take less time = more power!!!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1847850" y="0"/>
            <a:ext cx="8229600" cy="1143000"/>
          </a:xfrm>
          <a:solidFill>
            <a:srgbClr val="008000"/>
          </a:solidFill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  <a:latin typeface="Rockwell Extra Bold" panose="02060903040505020403" pitchFamily="18" charset="0"/>
              </a:rPr>
              <a:t>More or Less Power?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187575" y="1844676"/>
            <a:ext cx="7283450" cy="366713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So here we have a certain amount of stacked wood. We need to cut it!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3594100" y="2276476"/>
            <a:ext cx="4806950" cy="366713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We have several choices of tools we can use: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719514" y="4652964"/>
            <a:ext cx="1398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</a:rPr>
              <a:t>Hand Saw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8112125" y="2708276"/>
            <a:ext cx="177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</a:rPr>
              <a:t>“Power Saw”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267076" y="1358900"/>
            <a:ext cx="5072063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</a:rPr>
              <a:t>It’s nice to get work done quickly!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6669088" y="3068639"/>
            <a:ext cx="3270250" cy="1190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Since this saw does the </a:t>
            </a:r>
            <a:r>
              <a:rPr lang="en-US" altLang="en-US" u="sng">
                <a:solidFill>
                  <a:srgbClr val="000000"/>
                </a:solidFill>
              </a:rPr>
              <a:t>same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u="sng">
                <a:solidFill>
                  <a:srgbClr val="000000"/>
                </a:solidFill>
              </a:rPr>
              <a:t>work faster</a:t>
            </a:r>
            <a:r>
              <a:rPr lang="en-US" altLang="en-US">
                <a:solidFill>
                  <a:srgbClr val="000000"/>
                </a:solidFill>
              </a:rPr>
              <a:t> than the hand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saw, we say it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has </a:t>
            </a:r>
            <a:r>
              <a:rPr lang="en-US" altLang="en-US" u="sng">
                <a:solidFill>
                  <a:srgbClr val="000000"/>
                </a:solidFill>
              </a:rPr>
              <a:t>MORE POWER</a:t>
            </a:r>
            <a:r>
              <a:rPr lang="en-US" altLang="en-US">
                <a:solidFill>
                  <a:srgbClr val="000000"/>
                </a:solidFill>
              </a:rPr>
              <a:t>!!!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1903413" y="2873375"/>
            <a:ext cx="3244850" cy="915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This saw will get the work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done eventually, but it takes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</a:rPr>
              <a:t>way too long to do it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1524001" y="215901"/>
            <a:ext cx="8964613" cy="4652963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 Extra Bold" panose="02060903040505020403" pitchFamily="18" charset="0"/>
              </a:rPr>
              <a:t>Main Idea/Big Idea: Power is ONLY about how fast work gets done!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nimBg="1"/>
      <p:bldP spid="25607" grpId="0" animBg="1"/>
      <p:bldP spid="25613" grpId="0" animBg="1"/>
      <p:bldP spid="25614" grpId="0" animBg="1"/>
      <p:bldP spid="25615" grpId="0"/>
      <p:bldP spid="25616" grpId="0"/>
      <p:bldP spid="25618" grpId="0" animBg="1"/>
      <p:bldP spid="25619" grpId="0" animBg="1"/>
      <p:bldP spid="25620" grpId="0" animBg="1"/>
      <p:bldP spid="256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FF"/>
            </a:gs>
            <a:gs pos="100000">
              <a:srgbClr val="A6A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0" name="Picture 1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38" b="33148"/>
          <a:stretch>
            <a:fillRect/>
          </a:stretch>
        </p:blipFill>
        <p:spPr bwMode="auto">
          <a:xfrm>
            <a:off x="3648075" y="1989139"/>
            <a:ext cx="3638550" cy="342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9" name="AutoShape 13"/>
          <p:cNvSpPr>
            <a:spLocks noChangeArrowheads="1"/>
          </p:cNvSpPr>
          <p:nvPr/>
        </p:nvSpPr>
        <p:spPr bwMode="auto">
          <a:xfrm rot="326061">
            <a:off x="4362450" y="119064"/>
            <a:ext cx="3816350" cy="1508125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2279651" y="981076"/>
            <a:ext cx="2949575" cy="1800225"/>
          </a:xfrm>
          <a:prstGeom prst="wedgeEllipseCallout">
            <a:avLst>
              <a:gd name="adj1" fmla="val 56889"/>
              <a:gd name="adj2" fmla="val 449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Ungh!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Need… more… POWER!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7535863" y="836614"/>
            <a:ext cx="2806700" cy="1584325"/>
          </a:xfrm>
          <a:prstGeom prst="wedgeEllipseCallout">
            <a:avLst>
              <a:gd name="adj1" fmla="val -53222"/>
              <a:gd name="adj2" fmla="val 481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Gee … Isn’t he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just mighty powerful?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H="1">
            <a:off x="4727576" y="5300663"/>
            <a:ext cx="2881313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triangl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343" name="AutoShape 7"/>
          <p:cNvSpPr>
            <a:spLocks/>
          </p:cNvSpPr>
          <p:nvPr/>
        </p:nvSpPr>
        <p:spPr bwMode="auto">
          <a:xfrm>
            <a:off x="2297113" y="5835651"/>
            <a:ext cx="914400" cy="688975"/>
          </a:xfrm>
          <a:prstGeom prst="borderCallout2">
            <a:avLst>
              <a:gd name="adj1" fmla="val 16588"/>
              <a:gd name="adj2" fmla="val 108333"/>
              <a:gd name="adj3" fmla="val 16588"/>
              <a:gd name="adj4" fmla="val 143056"/>
              <a:gd name="adj5" fmla="val -98389"/>
              <a:gd name="adj6" fmla="val 17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Force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(Push)</a:t>
            </a:r>
          </a:p>
        </p:txBody>
      </p:sp>
      <p:sp>
        <p:nvSpPr>
          <p:cNvPr id="14344" name="AutoShape 8"/>
          <p:cNvSpPr>
            <a:spLocks/>
          </p:cNvSpPr>
          <p:nvPr/>
        </p:nvSpPr>
        <p:spPr bwMode="auto">
          <a:xfrm>
            <a:off x="4295775" y="5949950"/>
            <a:ext cx="1201738" cy="431800"/>
          </a:xfrm>
          <a:prstGeom prst="borderCallout2">
            <a:avLst>
              <a:gd name="adj1" fmla="val 26472"/>
              <a:gd name="adj2" fmla="val 106343"/>
              <a:gd name="adj3" fmla="val 26472"/>
              <a:gd name="adj4" fmla="val 132759"/>
              <a:gd name="adj5" fmla="val -156986"/>
              <a:gd name="adj6" fmla="val 1602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Distance</a:t>
            </a:r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Power</a:t>
            </a:r>
          </a:p>
        </p:txBody>
      </p:sp>
      <p:pic>
        <p:nvPicPr>
          <p:cNvPr id="14347" name="Picture 11" descr="timer-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6" y="3438526"/>
            <a:ext cx="3419475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8" name="AutoShape 12"/>
          <p:cNvSpPr>
            <a:spLocks/>
          </p:cNvSpPr>
          <p:nvPr/>
        </p:nvSpPr>
        <p:spPr bwMode="auto">
          <a:xfrm>
            <a:off x="6456363" y="5805489"/>
            <a:ext cx="914400" cy="688975"/>
          </a:xfrm>
          <a:prstGeom prst="borderCallout2">
            <a:avLst>
              <a:gd name="adj1" fmla="val 16588"/>
              <a:gd name="adj2" fmla="val 108333"/>
              <a:gd name="adj3" fmla="val 16588"/>
              <a:gd name="adj4" fmla="val 182815"/>
              <a:gd name="adj5" fmla="val 44699"/>
              <a:gd name="adj6" fmla="val 2600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Time [s]</a:t>
            </a:r>
          </a:p>
        </p:txBody>
      </p:sp>
      <p:pic>
        <p:nvPicPr>
          <p:cNvPr id="14351" name="Picture 1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754">
            <a:off x="-274638" y="2390776"/>
            <a:ext cx="4679951" cy="296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2063751" y="1589089"/>
            <a:ext cx="8208963" cy="22367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Once work is calculated, we simply see how much time we actually moved someone/something.  Once we find our unit rate of how much work we did in 1 second, we’ve found out how much “Power” we exerted.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05458E-6 L 0.31476 -1.05458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2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55134E-6 L 0.31285 4.55134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  <p:bldP spid="143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A6A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096001" y="3716339"/>
            <a:ext cx="3529013" cy="13684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464425" y="1341438"/>
            <a:ext cx="2592388" cy="17272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0000"/>
          </a:solidFill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  <a:latin typeface="Rockwell Extra Bold" panose="02060903040505020403" pitchFamily="18" charset="0"/>
              </a:rPr>
              <a:t>Formula for Power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2176463" y="1412875"/>
          <a:ext cx="7764462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50880" imgH="444240" progId="Equation.3">
                  <p:embed/>
                </p:oleObj>
              </mc:Choice>
              <mc:Fallback>
                <p:oleObj name="Equation" r:id="rId2" imgW="24508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463" y="1412875"/>
                        <a:ext cx="7764462" cy="140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711451" y="3716339"/>
          <a:ext cx="6837363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Equation 3.0" r:id="rId4" imgW="2145960" imgH="419040" progId="Equation.3">
                  <p:embed/>
                </p:oleObj>
              </mc:Choice>
              <mc:Fallback>
                <p:oleObj name="Microsoft Equation 3.0" r:id="rId4" imgW="2145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1" y="3716339"/>
                        <a:ext cx="6837363" cy="133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Freeform 7"/>
          <p:cNvSpPr>
            <a:spLocks/>
          </p:cNvSpPr>
          <p:nvPr/>
        </p:nvSpPr>
        <p:spPr bwMode="auto">
          <a:xfrm>
            <a:off x="2927350" y="2349501"/>
            <a:ext cx="2279650" cy="1420813"/>
          </a:xfrm>
          <a:custGeom>
            <a:avLst/>
            <a:gdLst>
              <a:gd name="T0" fmla="*/ 0 w 1436"/>
              <a:gd name="T1" fmla="*/ 0 h 895"/>
              <a:gd name="T2" fmla="*/ 378 w 1436"/>
              <a:gd name="T3" fmla="*/ 406 h 895"/>
              <a:gd name="T4" fmla="*/ 1065 w 1436"/>
              <a:gd name="T5" fmla="*/ 429 h 895"/>
              <a:gd name="T6" fmla="*/ 1436 w 1436"/>
              <a:gd name="T7" fmla="*/ 895 h 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36" h="895">
                <a:moveTo>
                  <a:pt x="0" y="0"/>
                </a:moveTo>
                <a:cubicBezTo>
                  <a:pt x="63" y="68"/>
                  <a:pt x="200" y="334"/>
                  <a:pt x="378" y="406"/>
                </a:cubicBezTo>
                <a:cubicBezTo>
                  <a:pt x="556" y="478"/>
                  <a:pt x="889" y="348"/>
                  <a:pt x="1065" y="429"/>
                </a:cubicBezTo>
                <a:cubicBezTo>
                  <a:pt x="1241" y="510"/>
                  <a:pt x="1359" y="798"/>
                  <a:pt x="1436" y="895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359151" y="5661026"/>
            <a:ext cx="5832475" cy="830997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Rockwell Extra Bold" panose="02060903040505020403" pitchFamily="18" charset="0"/>
              </a:rPr>
              <a:t>Power is measured in a unit called “Watts”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20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0000FF">
                <a:gamma/>
                <a:tint val="34902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0000"/>
          </a:solidFill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  <a:latin typeface="Rockwell Extra Bold" panose="02060903040505020403" pitchFamily="18" charset="0"/>
              </a:rPr>
              <a:t>Calculating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905814" y="1690353"/>
                <a:ext cx="10972800" cy="4525963"/>
              </a:xfrm>
            </p:spPr>
            <p:txBody>
              <a:bodyPr/>
              <a:lstStyle/>
              <a:p>
                <a:pPr lvl="0" algn="ctr">
                  <a:buNone/>
                </a:pPr>
                <a:r>
                  <a:rPr lang="en-US" altLang="en-US" sz="6000" dirty="0">
                    <a:solidFill>
                      <a:schemeClr val="tx1"/>
                    </a:solidFill>
                  </a:rPr>
                  <a:t>Power = work divided by time</a:t>
                </a:r>
              </a:p>
              <a:p>
                <a:pPr lvl="0" algn="ctr">
                  <a:buNone/>
                </a:pPr>
                <a:r>
                  <a:rPr lang="en-US" altLang="en-US" sz="7200" dirty="0">
                    <a:solidFill>
                      <a:schemeClr val="tx1"/>
                    </a:solidFill>
                  </a:rPr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7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7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altLang="en-US" sz="7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US" altLang="en-US" sz="6000" dirty="0">
                    <a:solidFill>
                      <a:schemeClr val="tx1"/>
                    </a:solidFill>
                  </a:rPr>
                  <a:t> </a:t>
                </a:r>
              </a:p>
              <a:p>
                <a:pPr lvl="0" algn="ctr">
                  <a:buNone/>
                </a:pPr>
                <a:endParaRPr lang="en-US" altLang="en-US" sz="2000" dirty="0">
                  <a:solidFill>
                    <a:schemeClr val="tx1"/>
                  </a:solidFill>
                </a:endParaRPr>
              </a:p>
              <a:p>
                <a:pPr lvl="0" algn="ctr">
                  <a:buNone/>
                </a:pPr>
                <a:r>
                  <a:rPr lang="en-US" altLang="en-US" sz="4800" b="1" dirty="0">
                    <a:solidFill>
                      <a:schemeClr val="tx1"/>
                    </a:solidFill>
                  </a:rPr>
                  <a:t>Power is the rate at which work is done.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5814" y="1690353"/>
                <a:ext cx="10972800" cy="4525963"/>
              </a:xfrm>
              <a:blipFill>
                <a:blip r:embed="rId2"/>
                <a:stretch>
                  <a:fillRect t="-4038" b="-139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168721" y="4185634"/>
            <a:ext cx="927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Watts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68107" y="3243330"/>
            <a:ext cx="927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joules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68107" y="41856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seconds</a:t>
            </a:r>
          </a:p>
        </p:txBody>
      </p:sp>
    </p:spTree>
    <p:extLst>
      <p:ext uri="{BB962C8B-B14F-4D97-AF65-F5344CB8AC3E}">
        <p14:creationId xmlns:p14="http://schemas.microsoft.com/office/powerpoint/2010/main" val="368037785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FF"/>
            </a:gs>
            <a:gs pos="100000">
              <a:srgbClr val="0000FF">
                <a:gamma/>
                <a:tint val="34902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42BCB-775F-47DE-83CF-F9B1AA7463A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2 Ways to increase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C610-8451-4ADE-B584-549899B6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Increase the amount of work in a given amount of time.</a:t>
            </a:r>
          </a:p>
          <a:p>
            <a:endParaRPr lang="en-US" sz="3600" dirty="0"/>
          </a:p>
          <a:p>
            <a:r>
              <a:rPr lang="en-US" sz="3600" dirty="0"/>
              <a:t>Given amount of work in less time.</a:t>
            </a:r>
          </a:p>
        </p:txBody>
      </p:sp>
    </p:spTree>
    <p:extLst>
      <p:ext uri="{BB962C8B-B14F-4D97-AF65-F5344CB8AC3E}">
        <p14:creationId xmlns:p14="http://schemas.microsoft.com/office/powerpoint/2010/main" val="23035071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FF"/>
            </a:gs>
            <a:gs pos="100000">
              <a:srgbClr val="0000FF">
                <a:gamma/>
                <a:tint val="34902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42BCB-775F-47DE-83CF-F9B1AA7463A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2 factors that affect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C610-8451-4ADE-B584-549899B6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Work</a:t>
            </a:r>
          </a:p>
          <a:p>
            <a:endParaRPr lang="en-US" sz="3600" dirty="0"/>
          </a:p>
          <a:p>
            <a:r>
              <a:rPr lang="en-US" sz="3600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78188347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401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Cambria Math</vt:lpstr>
      <vt:lpstr>Rockwell Extra Bold</vt:lpstr>
      <vt:lpstr>1_Default Design</vt:lpstr>
      <vt:lpstr>2_Default Design</vt:lpstr>
      <vt:lpstr>3_Default Design</vt:lpstr>
      <vt:lpstr>4_Default Design</vt:lpstr>
      <vt:lpstr>Equation</vt:lpstr>
      <vt:lpstr>Microsoft Equation 3.0</vt:lpstr>
      <vt:lpstr>PowerPoint Presentation</vt:lpstr>
      <vt:lpstr>Lesson Objectives</vt:lpstr>
      <vt:lpstr>What is “Power”?</vt:lpstr>
      <vt:lpstr>More or Less Power?</vt:lpstr>
      <vt:lpstr>Power</vt:lpstr>
      <vt:lpstr>Formula for Power</vt:lpstr>
      <vt:lpstr>Calculating Power</vt:lpstr>
      <vt:lpstr>2 Ways to increase power</vt:lpstr>
      <vt:lpstr>2 factors that affect power</vt:lpstr>
      <vt:lpstr>Big Ideas</vt:lpstr>
    </vt:vector>
  </TitlesOfParts>
  <Company>Boyertown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and Power</dc:title>
  <dc:creator>Berger, Jerry</dc:creator>
  <cp:lastModifiedBy>Berger, Jerry</cp:lastModifiedBy>
  <cp:revision>43</cp:revision>
  <dcterms:created xsi:type="dcterms:W3CDTF">2016-12-06T16:35:57Z</dcterms:created>
  <dcterms:modified xsi:type="dcterms:W3CDTF">2021-10-27T13:19:29Z</dcterms:modified>
</cp:coreProperties>
</file>